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Average"/>
      <p:regular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2" roundtripDataSignature="AMtx7mjo6D0VMELmELhRcz0tA5lyLIcv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4F16F2-36B4-4228-83B3-2364D34A11A3}">
  <a:tblStyle styleId="{A94F16F2-36B4-4228-83B3-2364D34A11A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Oswa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verage-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19.png"/><Relationship Id="rId8"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{A94F16F2-36B4-4228-83B3-2364D34A11A3}</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a:t>
            </a:r>
            <a:r>
              <a:rPr b="1" lang="en-GB" sz="1800">
                <a:solidFill>
                  <a:schemeClr val="accent6"/>
                </a:solidFill>
                <a:latin typeface="Courier New"/>
                <a:ea typeface="Courier New"/>
                <a:cs typeface="Courier New"/>
                <a:sym typeface="Courier New"/>
              </a:rPr>
              <a:t>I</a:t>
            </a:r>
            <a:r>
              <a:rPr b="1" i="0" lang="en-GB" sz="1800" u="none" cap="none" strike="noStrike">
                <a:solidFill>
                  <a:schemeClr val="accent6"/>
                </a:solidFill>
                <a:latin typeface="Courier New"/>
                <a:ea typeface="Courier New"/>
                <a:cs typeface="Courier New"/>
                <a:sym typeface="Courier New"/>
              </a:rPr>
              <a:t>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30" name="Google Shape;130;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31" name="Google Shape;131;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627"/>
              </a:srgbClr>
            </a:outerShdw>
          </a:effectLst>
        </p:spPr>
      </p:pic>
      <p:sp>
        <p:nvSpPr>
          <p:cNvPr id="132" name="Google Shape;132;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8" name="Google Shape;138;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9" name="Google Shape;139;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45" name="Google Shape;145;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46" name="Google Shape;146;p10"/>
          <p:cNvPicPr preferRelativeResize="0"/>
          <p:nvPr/>
        </p:nvPicPr>
        <p:blipFill rotWithShape="1">
          <a:blip r:embed="rId3">
            <a:alphaModFix/>
          </a:blip>
          <a:srcRect b="0" l="0" r="0" t="0"/>
          <a:stretch/>
        </p:blipFill>
        <p:spPr>
          <a:xfrm>
            <a:off x="1603963" y="916400"/>
            <a:ext cx="5936067" cy="3504250"/>
          </a:xfrm>
          <a:prstGeom prst="rect">
            <a:avLst/>
          </a:prstGeom>
          <a:noFill/>
          <a:ln>
            <a:noFill/>
          </a:ln>
          <a:effectLst>
            <a:outerShdw blurRad="557213" rotWithShape="0" algn="bl" dir="8040000" dist="190500">
              <a:srgbClr val="000000">
                <a:alpha val="49411"/>
              </a:srgbClr>
            </a:outerShdw>
          </a:effectLst>
        </p:spPr>
      </p:pic>
      <p:sp>
        <p:nvSpPr>
          <p:cNvPr id="147" name="Google Shape;147;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153" name="Google Shape;153;p11"/>
          <p:cNvPicPr preferRelativeResize="0"/>
          <p:nvPr/>
        </p:nvPicPr>
        <p:blipFill rotWithShape="1">
          <a:blip r:embed="rId3">
            <a:alphaModFix/>
          </a:blip>
          <a:srcRect b="0" l="0" r="0" t="0"/>
          <a:stretch/>
        </p:blipFill>
        <p:spPr>
          <a:xfrm>
            <a:off x="2300475" y="764000"/>
            <a:ext cx="4543055" cy="4074699"/>
          </a:xfrm>
          <a:prstGeom prst="rect">
            <a:avLst/>
          </a:prstGeom>
          <a:noFill/>
          <a:ln>
            <a:noFill/>
          </a:ln>
          <a:effectLst>
            <a:outerShdw blurRad="485775" rotWithShape="0" algn="bl" dir="7800000" dist="209550">
              <a:srgbClr val="000000">
                <a:alpha val="49411"/>
              </a:srgbClr>
            </a:outerShdw>
          </a:effectLst>
        </p:spPr>
      </p:pic>
      <p:sp>
        <p:nvSpPr>
          <p:cNvPr id="154" name="Google Shape;154;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160" name="Google Shape;160;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61" name="Google Shape;161;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62" name="Google Shape;162;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63" name="Google Shape;163;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411"/>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 Pyngrok and Streamlit.</a:t>
            </a:r>
            <a:endParaRPr sz="1400">
              <a:solidFill>
                <a:schemeClr val="dk1"/>
              </a:solidFill>
              <a:latin typeface="Courier New"/>
              <a:ea typeface="Courier New"/>
              <a:cs typeface="Courier New"/>
              <a:sym typeface="Courier New"/>
            </a:endParaRPr>
          </a:p>
        </p:txBody>
      </p:sp>
      <p:sp>
        <p:nvSpPr>
          <p:cNvPr id="169" name="Google Shape;169;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70" name="Google Shape;170;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171" name="Google Shape;171;p13"/>
          <p:cNvPicPr preferRelativeResize="0"/>
          <p:nvPr/>
        </p:nvPicPr>
        <p:blipFill rotWithShape="1">
          <a:blip r:embed="rId3">
            <a:alphaModFix/>
          </a:blip>
          <a:srcRect b="0" l="0" r="0" t="0"/>
          <a:stretch/>
        </p:blipFill>
        <p:spPr>
          <a:xfrm>
            <a:off x="4521600" y="909375"/>
            <a:ext cx="4470001" cy="3170199"/>
          </a:xfrm>
          <a:prstGeom prst="rect">
            <a:avLst/>
          </a:prstGeom>
          <a:noFill/>
          <a:ln>
            <a:noFill/>
          </a:ln>
          <a:effectLst>
            <a:outerShdw blurRad="485775" rotWithShape="0" algn="bl" dir="7800000" dist="114300">
              <a:srgbClr val="000000">
                <a:alpha val="49411"/>
              </a:srgbClr>
            </a:outerShdw>
          </a:effectLst>
        </p:spPr>
      </p:pic>
      <p:sp>
        <p:nvSpPr>
          <p:cNvPr id="172" name="Google Shape;172;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8" name="Google Shape;178;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79" name="Google Shape;17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180" name="Google Shape;180;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1" name="Google Shape;181;p14"/>
          <p:cNvPicPr preferRelativeResize="0"/>
          <p:nvPr/>
        </p:nvPicPr>
        <p:blipFill>
          <a:blip r:embed="rId3">
            <a:alphaModFix/>
          </a:blip>
          <a:stretch>
            <a:fillRect/>
          </a:stretch>
        </p:blipFill>
        <p:spPr>
          <a:xfrm>
            <a:off x="311700" y="779625"/>
            <a:ext cx="4260300" cy="2753200"/>
          </a:xfrm>
          <a:prstGeom prst="rect">
            <a:avLst/>
          </a:prstGeom>
          <a:noFill/>
          <a:ln>
            <a:noFill/>
          </a:ln>
        </p:spPr>
      </p:pic>
      <p:pic>
        <p:nvPicPr>
          <p:cNvPr id="182" name="Google Shape;182;p14"/>
          <p:cNvPicPr preferRelativeResize="0"/>
          <p:nvPr/>
        </p:nvPicPr>
        <p:blipFill>
          <a:blip r:embed="rId4">
            <a:alphaModFix/>
          </a:blip>
          <a:stretch>
            <a:fillRect/>
          </a:stretch>
        </p:blipFill>
        <p:spPr>
          <a:xfrm>
            <a:off x="4777575" y="771125"/>
            <a:ext cx="4054724" cy="4173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8" name="Google Shape;188;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a:t>
            </a:r>
            <a:r>
              <a:rPr lang="en-GB" sz="1300">
                <a:solidFill>
                  <a:schemeClr val="dk1"/>
                </a:solidFill>
                <a:latin typeface="Courier New"/>
                <a:ea typeface="Courier New"/>
                <a:cs typeface="Courier New"/>
                <a:sym typeface="Courier New"/>
              </a:rPr>
              <a:t>separately</a:t>
            </a:r>
            <a:r>
              <a:rPr lang="en-GB" sz="1300">
                <a:solidFill>
                  <a:schemeClr val="dk1"/>
                </a:solidFill>
                <a:latin typeface="Courier New"/>
                <a:ea typeface="Courier New"/>
                <a:cs typeface="Courier New"/>
                <a:sym typeface="Courier New"/>
              </a:rPr>
              <a:t>. Used in Ensemble Learning and </a:t>
            </a:r>
            <a:r>
              <a:rPr lang="en-GB" sz="1300">
                <a:solidFill>
                  <a:schemeClr val="dk1"/>
                </a:solidFill>
                <a:latin typeface="Courier New"/>
                <a:ea typeface="Courier New"/>
                <a:cs typeface="Courier New"/>
                <a:sym typeface="Courier New"/>
              </a:rPr>
              <a:t>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189" name="Google Shape;189;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5" name="Google Shape;195;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96" name="Google Shape;196;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97" name="Google Shape;197;p16"/>
          <p:cNvPicPr preferRelativeResize="0"/>
          <p:nvPr/>
        </p:nvPicPr>
        <p:blipFill>
          <a:blip r:embed="rId3">
            <a:alphaModFix/>
          </a:blip>
          <a:stretch>
            <a:fillRect/>
          </a:stretch>
        </p:blipFill>
        <p:spPr>
          <a:xfrm>
            <a:off x="1440238" y="870250"/>
            <a:ext cx="6263532" cy="350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3" name="Google Shape;203;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204" name="Google Shape;204;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205" name="Google Shape;205;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a:t>
            </a:r>
            <a:r>
              <a:rPr b="1" lang="en-GB" sz="1900">
                <a:solidFill>
                  <a:schemeClr val="accent6"/>
                </a:solidFill>
                <a:latin typeface="Courier New"/>
                <a:ea typeface="Courier New"/>
                <a:cs typeface="Courier New"/>
                <a:sym typeface="Courier New"/>
              </a:rPr>
              <a:t>Improvements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8627"/>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11" name="Google Shape;21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12" name="Google Shape;212;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13" name="Google Shape;213;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14" name="Google Shape;214;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(BASE MODELS : LOGISTIC REGRESSION</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NAIVE BAYES</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SVM</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XGBOOST</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LSTM, TRANSFORMER &amp; META </a:t>
            </a:r>
            <a:r>
              <a:rPr lang="en-GB">
                <a:solidFill>
                  <a:schemeClr val="dk1"/>
                </a:solidFill>
                <a:latin typeface="Courier New"/>
                <a:ea typeface="Courier New"/>
                <a:cs typeface="Courier New"/>
                <a:sym typeface="Courier New"/>
              </a:rPr>
              <a:t>LEARNER : RANDOM FOREST</a:t>
            </a:r>
            <a:r>
              <a:rPr b="0" i="0" lang="en-GB" sz="1400" u="none" cap="none" strike="noStrike">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WITH ACCURACY OF 98.03% WAS USED IN WEB </a:t>
            </a:r>
            <a:r>
              <a:rPr lang="en-GB">
                <a:solidFill>
                  <a:schemeClr val="dk1"/>
                </a:solidFill>
                <a:latin typeface="Courier New"/>
                <a:ea typeface="Courier New"/>
                <a:cs typeface="Courier New"/>
                <a:sym typeface="Courier New"/>
              </a:rPr>
              <a:t>APPLICATION</a:t>
            </a:r>
            <a:endParaRPr b="0" i="0" sz="1400" u="none" cap="none" strike="noStrike">
              <a:solidFill>
                <a:schemeClr val="dk1"/>
              </a:solidFill>
              <a:latin typeface="Courier New"/>
              <a:ea typeface="Courier New"/>
              <a:cs typeface="Courier New"/>
              <a:sym typeface="Courier New"/>
            </a:endParaRPr>
          </a:p>
        </p:txBody>
      </p:sp>
      <p:pic>
        <p:nvPicPr>
          <p:cNvPr id="215" name="Google Shape;215;g318bb03341f_0_12"/>
          <p:cNvPicPr preferRelativeResize="0"/>
          <p:nvPr/>
        </p:nvPicPr>
        <p:blipFill>
          <a:blip r:embed="rId3">
            <a:alphaModFix/>
          </a:blip>
          <a:stretch>
            <a:fillRect/>
          </a:stretch>
        </p:blipFill>
        <p:spPr>
          <a:xfrm>
            <a:off x="576788" y="870250"/>
            <a:ext cx="3610736" cy="2991875"/>
          </a:xfrm>
          <a:prstGeom prst="rect">
            <a:avLst/>
          </a:prstGeom>
          <a:noFill/>
          <a:ln>
            <a:noFill/>
          </a:ln>
        </p:spPr>
      </p:pic>
      <p:pic>
        <p:nvPicPr>
          <p:cNvPr id="216" name="Google Shape;216;g318bb03341f_0_12"/>
          <p:cNvPicPr preferRelativeResize="0"/>
          <p:nvPr/>
        </p:nvPicPr>
        <p:blipFill>
          <a:blip r:embed="rId4">
            <a:alphaModFix/>
          </a:blip>
          <a:stretch>
            <a:fillRect/>
          </a:stretch>
        </p:blipFill>
        <p:spPr>
          <a:xfrm>
            <a:off x="5101699" y="870250"/>
            <a:ext cx="3374557" cy="299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afdb7f163_0_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22" name="Google Shape;222;g31afdb7f163_0_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23" name="Google Shape;223;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3"/>
              </a:solidFill>
              <a:latin typeface="Courier New"/>
              <a:ea typeface="Courier New"/>
              <a:cs typeface="Courier New"/>
              <a:sym typeface="Courier New"/>
            </a:endParaRPr>
          </a:p>
        </p:txBody>
      </p:sp>
      <p:sp>
        <p:nvSpPr>
          <p:cNvPr id="224" name="Google Shape;224;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COMPARISON OF DIFFERENT ENSEMBLE MODELS</a:t>
            </a:r>
            <a:endParaRPr>
              <a:solidFill>
                <a:schemeClr val="dk1"/>
              </a:solidFill>
              <a:latin typeface="Courier New"/>
              <a:ea typeface="Courier New"/>
              <a:cs typeface="Courier New"/>
              <a:sym typeface="Courier New"/>
            </a:endParaRPr>
          </a:p>
        </p:txBody>
      </p:sp>
      <p:pic>
        <p:nvPicPr>
          <p:cNvPr id="225" name="Google Shape;225;g31afdb7f163_0_2"/>
          <p:cNvPicPr preferRelativeResize="0"/>
          <p:nvPr/>
        </p:nvPicPr>
        <p:blipFill>
          <a:blip r:embed="rId3">
            <a:alphaModFix/>
          </a:blip>
          <a:stretch>
            <a:fillRect/>
          </a:stretch>
        </p:blipFill>
        <p:spPr>
          <a:xfrm>
            <a:off x="311700" y="717850"/>
            <a:ext cx="6433524" cy="412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1" name="Google Shape;231;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32" name="Google Shape;232;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33" name="Google Shape;233;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9" name="Google Shape;239;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40" name="Google Shape;240;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41" name="Google Shape;241;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f4e3d3d99_0_1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7" name="Google Shape;247;g31f4e3d3d99_0_122"/>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48" name="Google Shape;248;g31f4e3d3d99_0_1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9" name="Google Shape;249;g31f4e3d3d99_0_122"/>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50" name="Google Shape;250;g31f4e3d3d99_0_122"/>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51" name="Google Shape;251;g31f4e3d3d99_0_122"/>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52" name="Google Shape;252;g31f4e3d3d99_0_122"/>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53" name="Google Shape;253;g31f4e3d3d99_0_122"/>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54" name="Google Shape;254;g31f4e3d3d99_0_122"/>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1f4e3d3d99_0_18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0" name="Google Shape;260;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61" name="Google Shape;261;g31f4e3d3d99_0_18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62" name="Google Shape;262;g31f4e3d3d99_0_184"/>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63" name="Google Shape;263;g31f4e3d3d99_0_184"/>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64" name="Google Shape;264;g31f4e3d3d99_0_184"/>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65" name="Google Shape;265;g31f4e3d3d99_0_184"/>
          <p:cNvPicPr preferRelativeResize="0"/>
          <p:nvPr/>
        </p:nvPicPr>
        <p:blipFill>
          <a:blip r:embed="rId6">
            <a:alphaModFix/>
          </a:blip>
          <a:stretch>
            <a:fillRect/>
          </a:stretch>
        </p:blipFill>
        <p:spPr>
          <a:xfrm>
            <a:off x="3692175" y="2776281"/>
            <a:ext cx="3209000" cy="21676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71" name="Google Shape;271;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72" name="Google Shape;272;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1f4e3d3d99_0_24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a:t>
            </a:r>
            <a:endParaRPr b="1" sz="2900">
              <a:solidFill>
                <a:schemeClr val="accent5"/>
              </a:solidFill>
            </a:endParaRPr>
          </a:p>
        </p:txBody>
      </p:sp>
      <p:sp>
        <p:nvSpPr>
          <p:cNvPr id="278" name="Google Shape;278;g31f4e3d3d99_0_245"/>
          <p:cNvSpPr txBox="1"/>
          <p:nvPr/>
        </p:nvSpPr>
        <p:spPr>
          <a:xfrm>
            <a:off x="155000" y="641650"/>
            <a:ext cx="4979100" cy="440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Deploy the web application on </a:t>
            </a:r>
            <a:r>
              <a:rPr b="1" lang="en-GB">
                <a:solidFill>
                  <a:schemeClr val="accent5"/>
                </a:solidFill>
                <a:latin typeface="Courier New"/>
                <a:ea typeface="Courier New"/>
                <a:cs typeface="Courier New"/>
                <a:sym typeface="Courier New"/>
              </a:rPr>
              <a:t>cloud platforms</a:t>
            </a:r>
            <a:r>
              <a:rPr lang="en-GB">
                <a:solidFill>
                  <a:schemeClr val="dk1"/>
                </a:solidFill>
                <a:latin typeface="Courier New"/>
                <a:ea typeface="Courier New"/>
                <a:cs typeface="Courier New"/>
                <a:sym typeface="Courier New"/>
              </a:rPr>
              <a:t> like AWS, Azure, or Google Cloud to enhance scalability and accessibility.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Implement </a:t>
            </a:r>
            <a:r>
              <a:rPr b="1" lang="en-GB">
                <a:solidFill>
                  <a:schemeClr val="accent5"/>
                </a:solidFill>
                <a:latin typeface="Courier New"/>
                <a:ea typeface="Courier New"/>
                <a:cs typeface="Courier New"/>
                <a:sym typeface="Courier New"/>
              </a:rPr>
              <a:t>caching mechanisms</a:t>
            </a:r>
            <a:r>
              <a:rPr lang="en-GB">
                <a:solidFill>
                  <a:schemeClr val="dk1"/>
                </a:solidFill>
                <a:latin typeface="Courier New"/>
                <a:ea typeface="Courier New"/>
                <a:cs typeface="Courier New"/>
                <a:sym typeface="Courier New"/>
              </a:rPr>
              <a:t> to store frequently used data or computations, improving response times and computational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Use </a:t>
            </a:r>
            <a:r>
              <a:rPr b="1" lang="en-GB">
                <a:solidFill>
                  <a:schemeClr val="accent5"/>
                </a:solidFill>
                <a:latin typeface="Courier New"/>
                <a:ea typeface="Courier New"/>
                <a:cs typeface="Courier New"/>
                <a:sym typeface="Courier New"/>
              </a:rPr>
              <a:t>threading</a:t>
            </a:r>
            <a:r>
              <a:rPr lang="en-GB">
                <a:solidFill>
                  <a:schemeClr val="dk1"/>
                </a:solidFill>
                <a:latin typeface="Courier New"/>
                <a:ea typeface="Courier New"/>
                <a:cs typeface="Courier New"/>
                <a:sym typeface="Courier New"/>
              </a:rPr>
              <a:t> to enable simultaneous processing for multiple users, ensuring smooth and efficient application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Reduce dependency on GPUs by leveraging </a:t>
            </a:r>
            <a:r>
              <a:rPr b="1" lang="en-GB">
                <a:solidFill>
                  <a:schemeClr val="accent5"/>
                </a:solidFill>
                <a:latin typeface="Courier New"/>
                <a:ea typeface="Courier New"/>
                <a:cs typeface="Courier New"/>
                <a:sym typeface="Courier New"/>
              </a:rPr>
              <a:t>distributed systems</a:t>
            </a:r>
            <a:r>
              <a:rPr lang="en-GB">
                <a:solidFill>
                  <a:schemeClr val="dk1"/>
                </a:solidFill>
                <a:latin typeface="Courier New"/>
                <a:ea typeface="Courier New"/>
                <a:cs typeface="Courier New"/>
                <a:sym typeface="Courier New"/>
              </a:rPr>
              <a:t> for training models across multiple CPUs, improving cost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Optimize the application to </a:t>
            </a:r>
            <a:r>
              <a:rPr b="1" lang="en-GB">
                <a:solidFill>
                  <a:schemeClr val="accent5"/>
                </a:solidFill>
                <a:latin typeface="Courier New"/>
                <a:ea typeface="Courier New"/>
                <a:cs typeface="Courier New"/>
                <a:sym typeface="Courier New"/>
              </a:rPr>
              <a:t>train models on larger datasets</a:t>
            </a:r>
            <a:r>
              <a:rPr lang="en-GB">
                <a:solidFill>
                  <a:schemeClr val="dk1"/>
                </a:solidFill>
                <a:latin typeface="Courier New"/>
                <a:ea typeface="Courier New"/>
                <a:cs typeface="Courier New"/>
                <a:sym typeface="Courier New"/>
              </a:rPr>
              <a:t> by partitioning the data and distributing workloads effectively across available resources.</a:t>
            </a:r>
            <a:endParaRPr b="1" i="1">
              <a:solidFill>
                <a:schemeClr val="accent5"/>
              </a:solidFill>
              <a:latin typeface="Courier New"/>
              <a:ea typeface="Courier New"/>
              <a:cs typeface="Courier New"/>
              <a:sym typeface="Courier New"/>
            </a:endParaRPr>
          </a:p>
        </p:txBody>
      </p:sp>
      <p:sp>
        <p:nvSpPr>
          <p:cNvPr id="279" name="Google Shape;279;g31f4e3d3d99_0_24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280" name="Google Shape;280;g31f4e3d3d99_0_245"/>
          <p:cNvPicPr preferRelativeResize="0"/>
          <p:nvPr/>
        </p:nvPicPr>
        <p:blipFill>
          <a:blip r:embed="rId3">
            <a:alphaModFix/>
          </a:blip>
          <a:stretch>
            <a:fillRect/>
          </a:stretch>
        </p:blipFill>
        <p:spPr>
          <a:xfrm>
            <a:off x="5235300" y="96430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25da337b89_0_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286" name="Google Shape;286;g325da337b8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87" name="Google Shape;287;g325da337b89_0_0"/>
          <p:cNvPicPr preferRelativeResize="0"/>
          <p:nvPr/>
        </p:nvPicPr>
        <p:blipFill>
          <a:blip r:embed="rId3">
            <a:alphaModFix/>
          </a:blip>
          <a:stretch>
            <a:fillRect/>
          </a:stretch>
        </p:blipFill>
        <p:spPr>
          <a:xfrm>
            <a:off x="370525" y="717850"/>
            <a:ext cx="4695148" cy="4120849"/>
          </a:xfrm>
          <a:prstGeom prst="rect">
            <a:avLst/>
          </a:prstGeom>
          <a:noFill/>
          <a:ln>
            <a:noFill/>
          </a:ln>
        </p:spPr>
      </p:pic>
      <p:sp>
        <p:nvSpPr>
          <p:cNvPr id="288" name="Google Shape;288;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ourier New"/>
                <a:ea typeface="Courier New"/>
                <a:cs typeface="Courier New"/>
                <a:sym typeface="Courier New"/>
              </a:rPr>
              <a:t>ARCHITECTURE 1 , WHERE FINAL ENSEMBLE MODEL IS BASED ON N INTERMEDIATE ENSEMBLE MODELS FROM N SUBSETS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25da337b89_0_7"/>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294" name="Google Shape;294;g325da337b89_0_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95" name="Google Shape;295;g325da337b89_0_7"/>
          <p:cNvPicPr preferRelativeResize="0"/>
          <p:nvPr/>
        </p:nvPicPr>
        <p:blipFill>
          <a:blip r:embed="rId3">
            <a:alphaModFix/>
          </a:blip>
          <a:stretch>
            <a:fillRect/>
          </a:stretch>
        </p:blipFill>
        <p:spPr>
          <a:xfrm>
            <a:off x="381000" y="717850"/>
            <a:ext cx="4625172" cy="4120849"/>
          </a:xfrm>
          <a:prstGeom prst="rect">
            <a:avLst/>
          </a:prstGeom>
          <a:noFill/>
          <a:ln>
            <a:noFill/>
          </a:ln>
        </p:spPr>
      </p:pic>
      <p:sp>
        <p:nvSpPr>
          <p:cNvPr id="296" name="Google Shape;296;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ourier New"/>
                <a:ea typeface="Courier New"/>
                <a:cs typeface="Courier New"/>
                <a:sym typeface="Courier New"/>
              </a:rPr>
              <a:t>ARCHITECTURE 2 , WHERE FINAL ENSEMBLE MODEL IS BASED ON 6 INTERMEDIATE ENSEMBLE MODELS FROM N SUBSETS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02" name="Google Shape;302;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Predicting Depression via Social Media. </a:t>
            </a:r>
            <a:r>
              <a:rPr i="1" lang="en-GB" sz="1400" u="none" cap="none" strike="noStrike">
                <a:solidFill>
                  <a:schemeClr val="dk1"/>
                </a:solidFill>
                <a:latin typeface="Courier New"/>
                <a:ea typeface="Courier New"/>
                <a:cs typeface="Courier New"/>
                <a:sym typeface="Courier New"/>
              </a:rPr>
              <a:t>Proceedings of the 7th International Conference on Weblogs and Social Media</a:t>
            </a:r>
            <a:r>
              <a:rPr i="0" lang="en-GB" sz="1400" u="none" cap="none" strike="noStrike">
                <a:solidFill>
                  <a:schemeClr val="dk1"/>
                </a:solidFill>
                <a:latin typeface="Courier New"/>
                <a:ea typeface="Courier New"/>
                <a:cs typeface="Courier New"/>
                <a:sym typeface="Courier New"/>
              </a:rPr>
              <a:t>.</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a:t>
            </a:r>
            <a:r>
              <a:rPr b="1" i="0" lang="en-GB" sz="1400" u="none" cap="none" strike="noStrike">
                <a:solidFill>
                  <a:schemeClr val="dk1"/>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American Journal of Public Health</a:t>
            </a:r>
            <a:r>
              <a:rPr i="0" lang="en-GB" sz="1400" u="none" cap="none" strike="noStrike">
                <a:solidFill>
                  <a:schemeClr val="dk1"/>
                </a:solidFill>
                <a:latin typeface="Courier New"/>
                <a:ea typeface="Courier New"/>
                <a:cs typeface="Courier New"/>
                <a:sym typeface="Courier New"/>
              </a:rPr>
              <a:t>, 107(8), 1279-1285.</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accent6"/>
                </a:solidFill>
                <a:latin typeface="Courier New"/>
                <a:ea typeface="Courier New"/>
                <a:cs typeface="Courier New"/>
                <a:sym typeface="Courier New"/>
              </a:rPr>
              <a:t>A Systematic Review. </a:t>
            </a:r>
            <a:r>
              <a:rPr i="1" lang="en-GB" sz="1400" u="none" cap="none" strike="noStrike">
                <a:solidFill>
                  <a:schemeClr val="accent6"/>
                </a:solidFill>
                <a:latin typeface="Courier New"/>
                <a:ea typeface="Courier New"/>
                <a:cs typeface="Courier New"/>
                <a:sym typeface="Courier New"/>
              </a:rPr>
              <a:t>IEEE Access</a:t>
            </a:r>
            <a:r>
              <a:rPr i="0" lang="en-GB" sz="1400" u="none" cap="none" strike="noStrike">
                <a:solidFill>
                  <a:schemeClr val="accent6"/>
                </a:solidFill>
                <a:latin typeface="Courier New"/>
                <a:ea typeface="Courier New"/>
                <a:cs typeface="Courier New"/>
                <a:sym typeface="Courier New"/>
              </a:rPr>
              <a:t>, 10, 14376-14388.</a:t>
            </a:r>
            <a:endParaRPr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Computer Applications</a:t>
            </a:r>
            <a:r>
              <a:rPr i="0" lang="en-GB" sz="1400" u="none" cap="none" strike="noStrike">
                <a:solidFill>
                  <a:schemeClr val="dk1"/>
                </a:solidFill>
                <a:latin typeface="Courier New"/>
                <a:ea typeface="Courier New"/>
                <a:cs typeface="Courier New"/>
                <a:sym typeface="Courier New"/>
              </a:rPr>
              <a:t>, 141(10), 24-28.</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Journal of King Saud University - Computer and Information Sciences</a:t>
            </a:r>
            <a:r>
              <a:rPr i="0" lang="en-GB" sz="1400" u="none" cap="none" strike="noStrike">
                <a:solidFill>
                  <a:schemeClr val="dk1"/>
                </a:solidFill>
                <a:latin typeface="Courier New"/>
                <a:ea typeface="Courier New"/>
                <a:cs typeface="Courier New"/>
                <a:sym typeface="Courier New"/>
              </a:rPr>
              <a:t>, 32(1), 60-66.</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Data Science and Analytics</a:t>
            </a:r>
            <a:r>
              <a:rPr i="0" lang="en-GB" sz="1400" u="none" cap="none" strike="noStrike">
                <a:solidFill>
                  <a:schemeClr val="dk1"/>
                </a:solidFill>
                <a:latin typeface="Courier New"/>
                <a:ea typeface="Courier New"/>
                <a:cs typeface="Courier New"/>
                <a:sym typeface="Courier New"/>
              </a:rPr>
              <a:t>, 12(2), 175-192.</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A Roadmap for Future Research. </a:t>
            </a:r>
            <a:r>
              <a:rPr i="1" lang="en-GB" sz="1400" u="none" cap="none" strike="noStrike">
                <a:solidFill>
                  <a:schemeClr val="dk1"/>
                </a:solidFill>
                <a:latin typeface="Courier New"/>
                <a:ea typeface="Courier New"/>
                <a:cs typeface="Courier New"/>
                <a:sym typeface="Courier New"/>
              </a:rPr>
              <a:t>Ethics and Information Technology</a:t>
            </a:r>
            <a:r>
              <a:rPr i="0" lang="en-GB" sz="1400" u="none" cap="none" strike="noStrike">
                <a:solidFill>
                  <a:schemeClr val="dk1"/>
                </a:solidFill>
                <a:latin typeface="Courier New"/>
                <a:ea typeface="Courier New"/>
                <a:cs typeface="Courier New"/>
                <a:sym typeface="Courier New"/>
              </a:rPr>
              <a:t>, 25(1), 15-29.</a:t>
            </a:r>
            <a:endParaRPr i="0" sz="14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303" name="Google Shape;303;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31f4e3d3d99_0_253"/>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09" name="Google Shape;309;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Single classifier vs. ensemble machine learning approaches for mental health prediction</a:t>
            </a:r>
            <a:r>
              <a:rPr lang="en-GB">
                <a:solidFill>
                  <a:schemeClr val="accent6"/>
                </a:solidFill>
                <a:latin typeface="Courier New"/>
                <a:ea typeface="Courier New"/>
                <a:cs typeface="Courier New"/>
                <a:sym typeface="Courier New"/>
              </a:rPr>
              <a:t> </a:t>
            </a:r>
            <a:r>
              <a:rPr b="1" lang="en-GB">
                <a:solidFill>
                  <a:schemeClr val="accent5"/>
                </a:solidFill>
                <a:latin typeface="Courier New"/>
                <a:ea typeface="Courier New"/>
                <a:cs typeface="Courier New"/>
                <a:sym typeface="Courier New"/>
              </a:rPr>
              <a:t>by </a:t>
            </a:r>
            <a:r>
              <a:rPr b="1" i="1" lang="en-GB">
                <a:solidFill>
                  <a:schemeClr val="accent5"/>
                </a:solidFill>
                <a:latin typeface="Courier New"/>
                <a:ea typeface="Courier New"/>
                <a:cs typeface="Courier New"/>
                <a:sym typeface="Courier New"/>
              </a:rPr>
              <a:t>Dip Kumar Saha, Tuhin Hossain, Mejdl Safran, Sultan Al Farhood, M. F. Mridha, and Dunren Che</a:t>
            </a:r>
            <a:r>
              <a:rPr lang="en-GB">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Ensemble of hybrid model-based technique for early detection of depression</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Konda Vaishnavi, U Nikitha Kamath, B Ashwath Rao, and N V Subba Reddy</a:t>
            </a:r>
            <a:r>
              <a:rPr lang="en-GB">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Survey of transformers and towards ensemble learning using transformers for NLP</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Hongzhi Zhang and M.Omair Shafiq</a:t>
            </a:r>
            <a:r>
              <a:rPr lang="en-GB">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a:p>
        </p:txBody>
      </p:sp>
      <p:sp>
        <p:nvSpPr>
          <p:cNvPr id="310" name="Google Shape;310;g31f4e3d3d99_0_25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23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316" name="Google Shape;316;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g31f4e3d3d99_0_0"/>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20"/>
              </a:srgbClr>
            </a:outerShdw>
          </a:effectLst>
        </p:spPr>
      </p:pic>
      <p:sp>
        <p:nvSpPr>
          <p:cNvPr id="93" name="Google Shape;93;g31f4e3d3d9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e3d3d99_0_5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e3d3d99_0_5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627"/>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627"/>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a:t>
            </a:r>
            <a:r>
              <a:rPr b="1" i="1" lang="en-GB" sz="1400">
                <a:solidFill>
                  <a:schemeClr val="accent5"/>
                </a:solidFill>
                <a:latin typeface="Courier New"/>
                <a:ea typeface="Courier New"/>
                <a:cs typeface="Courier New"/>
                <a:sym typeface="Courier New"/>
              </a:rPr>
              <a:t>detection</a:t>
            </a:r>
            <a:r>
              <a:rPr b="1" i="1" lang="en-GB" sz="1400">
                <a:solidFill>
                  <a:schemeClr val="accent5"/>
                </a:solidFill>
                <a:latin typeface="Courier New"/>
                <a:ea typeface="Courier New"/>
                <a:cs typeface="Courier New"/>
                <a:sym typeface="Courier New"/>
              </a:rPr>
              <a:t>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22" name="Google Shape;122;g31f4e3d3d99_0_11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sp>
        <p:nvSpPr>
          <p:cNvPr id="123" name="Google Shape;123;g31f4e3d3d99_0_1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closeup photo of eyeglasses on paper, research ..." id="124" name="Google Shape;124;g31f4e3d3d99_0_113"/>
          <p:cNvPicPr preferRelativeResize="0"/>
          <p:nvPr/>
        </p:nvPicPr>
        <p:blipFill>
          <a:blip r:embed="rId3">
            <a:alphaModFix/>
          </a:blip>
          <a:stretch>
            <a:fillRect/>
          </a:stretch>
        </p:blipFill>
        <p:spPr>
          <a:xfrm>
            <a:off x="6304100" y="753599"/>
            <a:ext cx="2299600" cy="3830924"/>
          </a:xfrm>
          <a:prstGeom prst="rect">
            <a:avLst/>
          </a:prstGeom>
          <a:noFill/>
          <a:ln>
            <a:noFill/>
          </a:ln>
          <a:effectLst>
            <a:outerShdw blurRad="642938" rotWithShape="0" algn="bl" dir="7920000" dist="1619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